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3" r:id="rId3"/>
    <p:sldId id="261" r:id="rId4"/>
    <p:sldId id="256" r:id="rId5"/>
    <p:sldId id="265" r:id="rId6"/>
    <p:sldId id="257" r:id="rId7"/>
    <p:sldId id="264" r:id="rId8"/>
    <p:sldId id="266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380" autoAdjust="0"/>
  </p:normalViewPr>
  <p:slideViewPr>
    <p:cSldViewPr snapToGrid="0">
      <p:cViewPr>
        <p:scale>
          <a:sx n="75" d="100"/>
          <a:sy n="75" d="100"/>
        </p:scale>
        <p:origin x="64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iost\OneDrive\Desktop\Sprint%202%20Agile-Sprint-Backlog-Burndown-Chart%20-%20Copi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320837216936692E-2"/>
          <c:y val="4.8910233124406594E-2"/>
          <c:w val="0.93502814910969279"/>
          <c:h val="0.90240890940803387"/>
        </c:manualLayout>
      </c:layout>
      <c:lineChart>
        <c:grouping val="standard"/>
        <c:varyColors val="0"/>
        <c:ser>
          <c:idx val="0"/>
          <c:order val="0"/>
          <c:tx>
            <c:v>Sprint Burndown Chart</c:v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trendlineType val="linear"/>
            <c:dispRSqr val="0"/>
            <c:dispEq val="0"/>
          </c:trendline>
          <c:cat>
            <c:strRef>
              <c:f>'[Sprint 2 Agile-Sprint-Backlog-Burndown-Chart - Copia.xlsx]Agile Sprint Backlog'!$G$2:$L$2</c:f>
              <c:strCache>
                <c:ptCount val="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SPRINT REVIEW</c:v>
                </c:pt>
              </c:strCache>
            </c:strRef>
          </c:cat>
          <c:val>
            <c:numRef>
              <c:f>'[Sprint 2 Agile-Sprint-Backlog-Burndown-Chart - Copia.xlsx]Agile Sprint Backlog'!$G$18:$L$18</c:f>
              <c:numCache>
                <c:formatCode>General</c:formatCode>
                <c:ptCount val="6"/>
                <c:pt idx="0">
                  <c:v>15</c:v>
                </c:pt>
                <c:pt idx="1">
                  <c:v>13</c:v>
                </c:pt>
                <c:pt idx="2">
                  <c:v>9.5</c:v>
                </c:pt>
                <c:pt idx="3">
                  <c:v>9</c:v>
                </c:pt>
                <c:pt idx="4">
                  <c:v>7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A0-4617-9305-FD4BC8B11622}"/>
            </c:ext>
          </c:extLst>
        </c:ser>
        <c:ser>
          <c:idx val="1"/>
          <c:order val="1"/>
          <c:tx>
            <c:v>linea</c:v>
          </c:tx>
          <c:marker>
            <c:symbol val="none"/>
          </c:marker>
          <c:trendline>
            <c:trendlineType val="linear"/>
            <c:dispRSqr val="0"/>
            <c:dispEq val="0"/>
          </c:trendline>
          <c:val>
            <c:numRef>
              <c:f>'[Sprint 2 Agile-Sprint-Backlog-Burndown-Chart - Copia.xlsx]Agile Sprint Backlog'!$F$18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0A0-4617-9305-FD4BC8B11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0279592"/>
        <c:axId val="-2090276584"/>
      </c:lineChart>
      <c:catAx>
        <c:axId val="-2090279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90276584"/>
        <c:crosses val="autoZero"/>
        <c:auto val="1"/>
        <c:lblAlgn val="ctr"/>
        <c:lblOffset val="100"/>
        <c:noMultiLvlLbl val="0"/>
      </c:catAx>
      <c:valAx>
        <c:axId val="-2090276584"/>
        <c:scaling>
          <c:orientation val="minMax"/>
          <c:max val="2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0279592"/>
        <c:crosses val="autoZero"/>
        <c:crossBetween val="between"/>
      </c:valAx>
      <c:spPr>
        <a:gradFill>
          <a:gsLst>
            <a:gs pos="0">
              <a:schemeClr val="bg1"/>
            </a:gs>
            <a:gs pos="100000">
              <a:srgbClr val="E5EEF6"/>
            </a:gs>
          </a:gsLst>
          <a:lin ang="9000000" scaled="0"/>
        </a:gradFill>
      </c:spPr>
    </c:plotArea>
    <c:plotVisOnly val="1"/>
    <c:dispBlanksAs val="gap"/>
    <c:showDLblsOverMax val="0"/>
  </c:chart>
  <c:spPr>
    <a:ln>
      <a:noFill/>
    </a:ln>
    <a:effectLst>
      <a:outerShdw blurRad="114300" dist="50800" dir="2700000" algn="tl" rotWithShape="0">
        <a:schemeClr val="bg1">
          <a:lumMod val="75000"/>
          <a:alpha val="40000"/>
        </a:schemeClr>
      </a:outerShdw>
    </a:effectLst>
  </c:spPr>
  <c:txPr>
    <a:bodyPr/>
    <a:lstStyle/>
    <a:p>
      <a:pPr>
        <a:defRPr>
          <a:latin typeface="Century Gothic" panose="020B0502020202020204" pitchFamily="34" charset="0"/>
        </a:defRPr>
      </a:pPr>
      <a:endParaRPr lang="it-IT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393B-282F-4DE7-A08F-7CBDBA4FD04C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2147B-D636-446E-9C2B-BE3309B77D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16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6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300" dirty="0"/>
          </a:p>
          <a:p>
            <a:endParaRPr lang="it-IT" sz="300" dirty="0"/>
          </a:p>
          <a:p>
            <a:endParaRPr lang="it-IT" sz="300" dirty="0"/>
          </a:p>
          <a:p>
            <a:endParaRPr lang="it-IT" sz="3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179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000" dirty="0"/>
          </a:p>
          <a:p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11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4A9DD-135F-4C8C-8F8F-7D2A344B6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6598BB4-4D42-4950-9274-180BEDC3A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A782A4-B353-4461-A16B-852B08AE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CB89D4-E55F-4A99-899A-5E22DBA7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0CC04D-F8DA-4C5E-AB09-8726DD29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64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433FC0-2203-4F72-9281-25586417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76C88C-CFBF-4C96-9568-27FD5F000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D0D48D-8EF5-4F7B-8AFF-74B8B77E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EA209F-9286-4548-9FFC-CE0A8ADD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464766-33D8-4BF8-80C4-53541BB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94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72A23E-C4AD-4EE2-BB7F-EBACCCDFC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B0FB1B-AA79-4B41-ACB3-368ECED06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7D590F-08C4-4D88-BAB7-AD1D12A0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870971-FBFF-46FF-8F01-4A1414FC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0096EA-C6B4-4A29-BEC8-333DB3EF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0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FFC1-67FD-42FE-84FC-35FEDEA5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17B6C9-7E48-4293-870C-C42815FF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89E0-328B-4A31-84E1-6FF35E6A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64FF0C-2B0B-4F80-919A-4FC9637E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DEB303-71F3-4CAF-9B92-3F7FCF7D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24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63279-456F-43D8-91D1-EF4BA10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07FAED-595A-482E-BEF4-0BB631FF7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F08689-2C94-4E38-ABF0-4FC4E78B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FD6871-902B-42CF-8FE7-F5644D6F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F4A9CD-4119-44B5-A668-242092C0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7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CC3E1-079B-499B-8AC4-D2156BD9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27C796-E32A-48D8-9B75-A6564EF34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87D909-61F9-4352-8F6C-1EBFD3E6F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518503-40C5-449F-9170-8AED8C5A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38B066-6A40-4696-A750-3E59ED76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732C83-C39E-4272-A96F-141D5B27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35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B191D-6EEB-4ECA-99D9-8B3E10B9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CEBE0-D20E-4BC3-AE4A-6F1F6507A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DC1A00-66A3-43ED-A81C-1224A7213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C1F803-B5CA-44AF-AE69-5AA9E1A60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25BA2F-811E-45CC-89C7-A3B0B8D8D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E414F67-EB25-40DF-98EC-55BC8764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1F629F0-1327-4363-A9B6-1CEBB1BC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1C4D998-0148-4C68-BAE2-916FB881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845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0F0E37-7251-4069-9C9B-9B8E6A5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82F6D8-605E-4C8B-96A6-6374294B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41FD298-5ACA-4B97-A004-4B352333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FC029E-9E17-40F4-B8D2-DD5A0E5E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52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B9CFDA-7A2F-4472-BB5E-1DF676A6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0AFBA0-64B3-4511-A074-DECA2848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E71227-82DE-4CBB-BDFB-4CA89652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75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8CE58-D0CA-4BE4-8A8D-9099D84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2623B-FD67-44A5-A6DD-820D32BF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74E959-96C2-493C-A99A-9F82773DD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2AB7B2-C568-4DF5-A185-D995BB51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82184B-3888-4862-8A41-351C1902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A21AC1-5693-4A16-94EE-741D8F9A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03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D04D6-080A-41C9-A558-3E294F91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D86180-44FE-48CF-8025-E58B6722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0C221F-AD33-447D-85BC-6042EAE53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DE5ACD-CA81-4D03-AEAE-63D2EE98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5AE13B-D61F-4E19-B639-5B0FCD69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D470F2-4CA5-4470-9991-5308C658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35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FF6BC30-3534-4AE2-8A89-41471145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50C469-8821-498A-9E35-238F60DE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95659F-24F9-4264-BD2B-A74565748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2EDA1-8CDF-425E-B531-B98DC77B4FB8}" type="datetimeFigureOut">
              <a:rPr lang="it-IT" smtClean="0"/>
              <a:t>18/12/2020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4E8839-8014-4BC0-BF3B-E2AC4C66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22A83B-5B31-4FDC-BEEE-F221EA98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6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SA | Home">
            <a:extLst>
              <a:ext uri="{FF2B5EF4-FFF2-40B4-BE49-F238E27FC236}">
                <a16:creationId xmlns:a16="http://schemas.microsoft.com/office/drawing/2014/main" id="{DC8863A2-9F89-42B5-ABF7-EA4917E1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1" y="110756"/>
            <a:ext cx="19716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0FF9BC-1151-4622-9493-7E0D1CA735F5}"/>
              </a:ext>
            </a:extLst>
          </p:cNvPr>
          <p:cNvSpPr txBox="1"/>
          <p:nvPr/>
        </p:nvSpPr>
        <p:spPr>
          <a:xfrm>
            <a:off x="838822" y="2201319"/>
            <a:ext cx="10514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tx2"/>
                </a:solidFill>
              </a:rPr>
              <a:t>Università degli Studi di Salerno</a:t>
            </a:r>
          </a:p>
          <a:p>
            <a:pPr algn="ctr"/>
            <a:r>
              <a:rPr lang="it-IT" sz="2800" b="1" dirty="0">
                <a:solidFill>
                  <a:schemeClr val="tx2"/>
                </a:solidFill>
              </a:rPr>
              <a:t>Dipartimento di Ingegneria dell’Informazione ed Elettrica e Matematica applicata</a:t>
            </a:r>
          </a:p>
          <a:p>
            <a:pPr algn="ctr"/>
            <a:r>
              <a:rPr lang="it-IT" sz="4400" b="1" dirty="0">
                <a:solidFill>
                  <a:schemeClr val="tx2"/>
                </a:solidFill>
              </a:rPr>
              <a:t>Presentazione Sprint 2 Software Engineering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FABF47-AC6D-4F67-8323-A1BB3DFD86B7}"/>
              </a:ext>
            </a:extLst>
          </p:cNvPr>
          <p:cNvSpPr txBox="1"/>
          <p:nvPr/>
        </p:nvSpPr>
        <p:spPr>
          <a:xfrm>
            <a:off x="1223890" y="4611859"/>
            <a:ext cx="6865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/>
                </a:solidFill>
              </a:rPr>
              <a:t>Gruppo 1:</a:t>
            </a:r>
          </a:p>
          <a:p>
            <a:r>
              <a:rPr lang="it-IT" sz="2400" dirty="0">
                <a:solidFill>
                  <a:schemeClr val="tx2"/>
                </a:solidFill>
              </a:rPr>
              <a:t>Troiano Francesco</a:t>
            </a:r>
          </a:p>
          <a:p>
            <a:r>
              <a:rPr lang="it-IT" sz="2400" dirty="0">
                <a:solidFill>
                  <a:schemeClr val="tx2"/>
                </a:solidFill>
              </a:rPr>
              <a:t>Villani Christian</a:t>
            </a:r>
          </a:p>
          <a:p>
            <a:r>
              <a:rPr lang="it-IT" sz="2400" dirty="0">
                <a:solidFill>
                  <a:schemeClr val="tx2"/>
                </a:solidFill>
              </a:rPr>
              <a:t>Zamboli Costantino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1CDC9B-396B-4C7F-80BA-A10D1FCA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4324977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gistrazione schermo 3">
            <a:hlinkClick r:id="" action="ppaction://media"/>
            <a:extLst>
              <a:ext uri="{FF2B5EF4-FFF2-40B4-BE49-F238E27FC236}">
                <a16:creationId xmlns:a16="http://schemas.microsoft.com/office/drawing/2014/main" id="{9C90020C-B64D-4E72-9E35-2876206AB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330" y="561022"/>
            <a:ext cx="11187339" cy="62969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495B31-910C-4D6E-A9B2-1738C0833295}"/>
              </a:ext>
            </a:extLst>
          </p:cNvPr>
          <p:cNvSpPr txBox="1"/>
          <p:nvPr/>
        </p:nvSpPr>
        <p:spPr>
          <a:xfrm>
            <a:off x="0" y="0"/>
            <a:ext cx="377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VIDEO DEL FUNZIONAMENTO </a:t>
            </a:r>
          </a:p>
        </p:txBody>
      </p:sp>
    </p:spTree>
    <p:extLst>
      <p:ext uri="{BB962C8B-B14F-4D97-AF65-F5344CB8AC3E}">
        <p14:creationId xmlns:p14="http://schemas.microsoft.com/office/powerpoint/2010/main" val="22404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8B28CA-380B-4215-AD01-212E9F423E2D}"/>
              </a:ext>
            </a:extLst>
          </p:cNvPr>
          <p:cNvSpPr txBox="1"/>
          <p:nvPr/>
        </p:nvSpPr>
        <p:spPr>
          <a:xfrm>
            <a:off x="1" y="0"/>
            <a:ext cx="309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DESIGN PATTERN: FACADE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8E784E-611A-4FF1-9E7B-8F85003EB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08" y="0"/>
            <a:ext cx="786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2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1B219F-F14E-4A0F-B96F-75A55C39DCF1}"/>
              </a:ext>
            </a:extLst>
          </p:cNvPr>
          <p:cNvSpPr txBox="1"/>
          <p:nvPr/>
        </p:nvSpPr>
        <p:spPr>
          <a:xfrm>
            <a:off x="169703" y="0"/>
            <a:ext cx="492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TESTING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CBE8AC-8DD4-4157-B437-1E0D092F8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t="6351" r="49374" b="9404"/>
          <a:stretch/>
        </p:blipFill>
        <p:spPr>
          <a:xfrm>
            <a:off x="169703" y="400110"/>
            <a:ext cx="11890082" cy="645789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1187A29E-3230-456D-A2D5-83DBD1D87D72}"/>
              </a:ext>
            </a:extLst>
          </p:cNvPr>
          <p:cNvSpPr/>
          <p:nvPr/>
        </p:nvSpPr>
        <p:spPr>
          <a:xfrm>
            <a:off x="169703" y="400110"/>
            <a:ext cx="4358640" cy="1729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0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51025A-9CB8-4EA6-8563-AC912DFCB0D2}"/>
              </a:ext>
            </a:extLst>
          </p:cNvPr>
          <p:cNvSpPr txBox="1"/>
          <p:nvPr/>
        </p:nvSpPr>
        <p:spPr>
          <a:xfrm>
            <a:off x="169703" y="0"/>
            <a:ext cx="628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SPRINT 2: USER STORY</a:t>
            </a:r>
            <a:endParaRPr lang="it-IT" sz="2000" dirty="0">
              <a:solidFill>
                <a:schemeClr val="tx2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417579-7B8C-4FFF-AA49-BD911343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29249" r="55477" b="15087"/>
          <a:stretch/>
        </p:blipFill>
        <p:spPr>
          <a:xfrm>
            <a:off x="0" y="933450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2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951E07-3B8A-4B26-B5ED-E6FD1267CA2D}"/>
              </a:ext>
            </a:extLst>
          </p:cNvPr>
          <p:cNvSpPr txBox="1"/>
          <p:nvPr/>
        </p:nvSpPr>
        <p:spPr>
          <a:xfrm>
            <a:off x="169703" y="0"/>
            <a:ext cx="628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SPRINT 2: PRODUCT BACKLOG E BURNDOWN CHART</a:t>
            </a:r>
            <a:endParaRPr lang="it-IT" sz="2000" dirty="0">
              <a:solidFill>
                <a:schemeClr val="tx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B09B305-ED2E-4FFD-82F5-DE30547F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" t="21745" r="50000" b="13301"/>
          <a:stretch/>
        </p:blipFill>
        <p:spPr>
          <a:xfrm>
            <a:off x="-1" y="1033286"/>
            <a:ext cx="12192000" cy="51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9747AB45-5501-41A7-B296-29E3DD659D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335005"/>
              </p:ext>
            </p:extLst>
          </p:nvPr>
        </p:nvGraphicFramePr>
        <p:xfrm>
          <a:off x="2641933" y="190500"/>
          <a:ext cx="6908133" cy="666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3B7E3B-FF0F-4891-AB48-2F80E8A67311}"/>
              </a:ext>
            </a:extLst>
          </p:cNvPr>
          <p:cNvSpPr txBox="1"/>
          <p:nvPr/>
        </p:nvSpPr>
        <p:spPr>
          <a:xfrm>
            <a:off x="169703" y="0"/>
            <a:ext cx="628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SPRINT 2: PRODUCT BACKLOG E BURNDOWN CHART</a:t>
            </a:r>
            <a:endParaRPr lang="it-IT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56CB9E-0946-4818-B934-61246BE9E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" t="11678" r="50000" b="7617"/>
          <a:stretch/>
        </p:blipFill>
        <p:spPr>
          <a:xfrm>
            <a:off x="261257" y="772232"/>
            <a:ext cx="11669486" cy="608576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1922AA-55B0-4F49-B35F-9C38C2476A5B}"/>
              </a:ext>
            </a:extLst>
          </p:cNvPr>
          <p:cNvSpPr txBox="1"/>
          <p:nvPr/>
        </p:nvSpPr>
        <p:spPr>
          <a:xfrm>
            <a:off x="169703" y="0"/>
            <a:ext cx="628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BACHECA TRELLO</a:t>
            </a:r>
            <a:endParaRPr lang="it-IT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10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63</Words>
  <Application>Microsoft Office PowerPoint</Application>
  <PresentationFormat>Widescreen</PresentationFormat>
  <Paragraphs>23</Paragraphs>
  <Slides>8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Costantino Zamboli</dc:creator>
  <cp:lastModifiedBy>Costantino Zamboli</cp:lastModifiedBy>
  <cp:revision>56</cp:revision>
  <dcterms:created xsi:type="dcterms:W3CDTF">2020-11-18T17:17:08Z</dcterms:created>
  <dcterms:modified xsi:type="dcterms:W3CDTF">2020-12-18T11:23:57Z</dcterms:modified>
</cp:coreProperties>
</file>